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B3_3A306E56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340" r:id="rId2"/>
    <p:sldId id="402" r:id="rId3"/>
    <p:sldId id="491" r:id="rId4"/>
    <p:sldId id="492" r:id="rId5"/>
    <p:sldId id="522" r:id="rId6"/>
    <p:sldId id="523" r:id="rId7"/>
    <p:sldId id="524" r:id="rId8"/>
    <p:sldId id="525" r:id="rId9"/>
    <p:sldId id="526" r:id="rId10"/>
    <p:sldId id="505" r:id="rId11"/>
    <p:sldId id="506" r:id="rId12"/>
    <p:sldId id="507" r:id="rId13"/>
    <p:sldId id="508" r:id="rId14"/>
    <p:sldId id="509" r:id="rId15"/>
    <p:sldId id="500" r:id="rId16"/>
    <p:sldId id="501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02" r:id="rId30"/>
    <p:sldId id="503" r:id="rId31"/>
    <p:sldId id="504" r:id="rId32"/>
    <p:sldId id="470" r:id="rId33"/>
    <p:sldId id="467" r:id="rId34"/>
    <p:sldId id="468" r:id="rId35"/>
    <p:sldId id="481" r:id="rId36"/>
    <p:sldId id="477" r:id="rId37"/>
    <p:sldId id="479" r:id="rId38"/>
    <p:sldId id="480" r:id="rId39"/>
    <p:sldId id="478" r:id="rId40"/>
    <p:sldId id="483" r:id="rId41"/>
    <p:sldId id="482" r:id="rId42"/>
    <p:sldId id="471" r:id="rId43"/>
    <p:sldId id="469" r:id="rId44"/>
    <p:sldId id="465" r:id="rId45"/>
    <p:sldId id="463" r:id="rId46"/>
    <p:sldId id="466" r:id="rId47"/>
    <p:sldId id="464" r:id="rId48"/>
    <p:sldId id="472" r:id="rId49"/>
    <p:sldId id="473" r:id="rId50"/>
    <p:sldId id="474" r:id="rId51"/>
    <p:sldId id="475" r:id="rId52"/>
    <p:sldId id="476" r:id="rId53"/>
    <p:sldId id="497" r:id="rId54"/>
    <p:sldId id="498" r:id="rId55"/>
    <p:sldId id="499" r:id="rId56"/>
    <p:sldId id="461" r:id="rId57"/>
    <p:sldId id="401" r:id="rId58"/>
    <p:sldId id="407" r:id="rId59"/>
    <p:sldId id="408" r:id="rId60"/>
    <p:sldId id="409" r:id="rId61"/>
    <p:sldId id="410" r:id="rId62"/>
    <p:sldId id="406" r:id="rId63"/>
    <p:sldId id="411" r:id="rId64"/>
    <p:sldId id="412" r:id="rId65"/>
    <p:sldId id="413" r:id="rId66"/>
    <p:sldId id="414" r:id="rId67"/>
    <p:sldId id="421" r:id="rId68"/>
    <p:sldId id="420" r:id="rId69"/>
    <p:sldId id="415" r:id="rId70"/>
    <p:sldId id="416" r:id="rId71"/>
    <p:sldId id="417" r:id="rId72"/>
    <p:sldId id="422" r:id="rId73"/>
    <p:sldId id="418" r:id="rId74"/>
    <p:sldId id="419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53" r:id="rId88"/>
    <p:sldId id="446" r:id="rId89"/>
    <p:sldId id="447" r:id="rId90"/>
    <p:sldId id="448" r:id="rId91"/>
    <p:sldId id="449" r:id="rId92"/>
    <p:sldId id="450" r:id="rId93"/>
    <p:sldId id="451" r:id="rId94"/>
    <p:sldId id="452" r:id="rId95"/>
    <p:sldId id="454" r:id="rId96"/>
    <p:sldId id="455" r:id="rId97"/>
    <p:sldId id="456" r:id="rId98"/>
    <p:sldId id="457" r:id="rId99"/>
    <p:sldId id="458" r:id="rId100"/>
    <p:sldId id="459" r:id="rId101"/>
    <p:sldId id="424" r:id="rId102"/>
    <p:sldId id="460" r:id="rId103"/>
    <p:sldId id="527" r:id="rId104"/>
    <p:sldId id="528" r:id="rId105"/>
    <p:sldId id="484" r:id="rId106"/>
    <p:sldId id="485" r:id="rId107"/>
    <p:sldId id="486" r:id="rId108"/>
    <p:sldId id="487" r:id="rId109"/>
    <p:sldId id="488" r:id="rId110"/>
    <p:sldId id="489" r:id="rId111"/>
    <p:sldId id="490" r:id="rId112"/>
    <p:sldId id="495" r:id="rId113"/>
    <p:sldId id="496" r:id="rId114"/>
    <p:sldId id="403" r:id="rId115"/>
    <p:sldId id="462" r:id="rId116"/>
    <p:sldId id="404" r:id="rId117"/>
    <p:sldId id="405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SW Architecture Pattern" id="{FFBC31C4-E2A7-4D7C-825D-D90C0B99A2A2}">
          <p14:sldIdLst>
            <p14:sldId id="522"/>
            <p14:sldId id="523"/>
            <p14:sldId id="524"/>
            <p14:sldId id="525"/>
            <p14:sldId id="526"/>
          </p14:sldIdLst>
        </p14:section>
        <p14:section name="Compiler" id="{F1F66410-A95F-41FD-BBCA-8408D9B7B4FF}">
          <p14:sldIdLst>
            <p14:sldId id="505"/>
            <p14:sldId id="506"/>
            <p14:sldId id="507"/>
            <p14:sldId id="508"/>
            <p14:sldId id="509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Struct of Register" id="{2AB9D093-B7EC-4972-8F8B-36D22BFAD623}">
          <p14:sldIdLst>
            <p14:sldId id="510"/>
            <p14:sldId id="511"/>
          </p14:sldIdLst>
        </p14:section>
        <p14:section name="Design of Device Driver" id="{5192ADD0-DB78-4EDD-AB51-572B1FD3B32D}">
          <p14:sldIdLst>
            <p14:sldId id="512"/>
            <p14:sldId id="513"/>
          </p14:sldIdLst>
        </p14:section>
        <p14:section name="API vs HAL" id="{4F54AC30-1E93-49C5-A64A-3263E8CCA2B8}">
          <p14:sldIdLst>
            <p14:sldId id="514"/>
            <p14:sldId id="515"/>
          </p14:sldIdLst>
        </p14:section>
        <p14:section name="Thread vs Task" id="{006D8ADE-56D7-4221-AD67-A3892DC0AC88}">
          <p14:sldIdLst>
            <p14:sldId id="516"/>
            <p14:sldId id="517"/>
          </p14:sldIdLst>
        </p14:section>
        <p14:section name="Callback Function" id="{2960E881-5642-4C4F-BC7F-C6E5CF64D977}">
          <p14:sldIdLst>
            <p14:sldId id="518"/>
            <p14:sldId id="519"/>
          </p14:sldIdLst>
        </p14:section>
        <p14:section name="Booting Process" id="{59F4656A-3C9C-42BC-90A8-73704186CA51}">
          <p14:sldIdLst>
            <p14:sldId id="520"/>
            <p14:sldId id="521"/>
          </p14:sldIdLst>
        </p14:section>
        <p14:section name="ADC" id="{CBF4F8E2-724A-4514-8C59-4D188BF2FFFF}">
          <p14:sldIdLst>
            <p14:sldId id="502"/>
            <p14:sldId id="503"/>
            <p14:sldId id="504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TCP/IP" id="{4CF3B467-5A67-47DD-A685-00387504D4CB}">
          <p14:sldIdLst>
            <p14:sldId id="527"/>
            <p14:sldId id="528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6" autoAdjust="0"/>
    <p:restoredTop sz="93139" autoAdjust="0"/>
  </p:normalViewPr>
  <p:slideViewPr>
    <p:cSldViewPr snapToGrid="0">
      <p:cViewPr varScale="1">
        <p:scale>
          <a:sx n="28" d="100"/>
          <a:sy n="28" d="100"/>
        </p:scale>
        <p:origin x="-292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8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2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https://blog.naver.com/PostView.naver?blogId=techref&amp;logNo=222316801379&amp;categoryNo=31&amp;parentCategoryNo=0&amp;viewDate=&amp;currentPage=19&amp;postListTopCurrentPage=1&amp;from=postView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3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https://blog.naver.com/PostView.naver?blogId=techref&amp;logNo=222317192270&amp;categoryNo=31&amp;parentCategoryNo=0&amp;viewDate=&amp;currentPage=18&amp;postListTopCurrentPage=1&amp;from=postView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96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https://blog.naver.com/PostView.naver?blogId=techref&amp;logNo=222317126494&amp;categoryNo=31&amp;parentCategoryNo=0&amp;viewDate=&amp;currentPage=18&amp;postListTopCurrentPage=1&amp;from=postView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6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https://blog.naver.com/PostView.naver?blogId=techref&amp;logNo=222360909720&amp;categoryNo=31&amp;parentCategoryNo=0&amp;viewDate=&amp;currentPage=18&amp;postListTopCurrentPage=1&amp;from=postView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53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https://blog.naver.com/techref/222015804378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https://blog.naver.com/techref/222016254513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9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39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0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40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https://blog.naver.com/PostView.naver?blogId=techref&amp;logNo=222204446377&amp;categoryNo=31&amp;parentCategoryNo=0&amp;viewDate=&amp;currentPage=26&amp;postListTopCurrentPage=1&amp;from=postView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33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https://aws-hyoh.tistory.com/57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47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https://blog.naver.com/PostView.naver?blogId=techref&amp;logNo=222221869206&amp;categoryNo=31&amp;parentCategoryNo=0&amp;viewDate=&amp;currentPage=25&amp;postListTopCurrentPage=1&amp;from=postView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6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0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1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66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TCP/IP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163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TCP/IP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41576"/>
              </p:ext>
            </p:extLst>
          </p:nvPr>
        </p:nvGraphicFramePr>
        <p:xfrm>
          <a:off x="83626" y="868118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TCP/IP(Transmission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 Protocol/Internet Protocol)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internet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전송 조절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 여부를 보증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 보낸 순서와 받는 순서가 다를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위에서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전달을 보증하고 보낸 순서대로 받게 해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근거리 통신망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인트라넷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인터넷에 연결된 컴퓨터에서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일련의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옥텟을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안정적으로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에러없이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교환할 수 있게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3-way handshake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protocol(Layer 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기반한 교환 과정 실시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가능 의사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(SYN, SYN/ACK, ACK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통신 시도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flag: RST, FIN, FIN/ACK, PUSH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world wide web(WWW)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e-mail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 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신뢰성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혼잡 제어에 관여할 수 있는 요소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TCP header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window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번에 송수신할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(window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일정량의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data,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handshake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수신 측이 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현재까지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확인해 송신자에게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(Acknowledge Number, Sequence Number)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혼잡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망의 혼잡 정도를 확인해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조절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Slow Start: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초기 송신자는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양을 낮게 잡아 보내고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수신자의 수신을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늘리고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망에 적합한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IP header, TCP 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옮길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뿐 아니라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HTTP, FTP, SMTP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위에서 동작하기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TCP/IP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부름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OSI 7 Layer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 3,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다루는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Transport Layer(4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송신자와 수진자의 논리적 연결을 담당하는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신뢰성 연결을 유지할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Endpoint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연결을 생성하고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얼마나 송수신했는지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지 등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TCP, UDP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Network Layer(3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IP(internet protocol)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활용되는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endpoint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갈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경로와 목적지를 찾아 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(=Routing)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목적지를 향해 갈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0C34379-AB8D-059F-FF69-26860DF057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0400" y="868117"/>
            <a:ext cx="2507753" cy="1859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53086-89E6-F212-DFEA-23E7930FC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50"/>
          <a:stretch/>
        </p:blipFill>
        <p:spPr>
          <a:xfrm>
            <a:off x="6509015" y="2017409"/>
            <a:ext cx="2307960" cy="856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D01983-0FBF-AE78-A8EC-E78031F8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CFDFE"/>
              </a:clrFrom>
              <a:clrTo>
                <a:srgbClr val="FCFD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4000"/>
                    </a14:imgEffect>
                    <a14:imgEffect>
                      <a14:brightnessContrast bright="1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735" y="3877049"/>
            <a:ext cx="4934479" cy="1228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B5E939-C7EF-33CD-2D5E-7C96630383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4393" y="929076"/>
            <a:ext cx="1920740" cy="13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70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751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프로젝트 소스 코드를 수집해 컴퓨터가 이해하는 기계어 명령으로 바꿔주는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(Preprocessor):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 실행되는 별도의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macro,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전처리문을 정리하고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검사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Compiler: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과정으로 파일에 작성된 고급 언어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어셈블러 파일을 해석하여 기계어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어셈블리어로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Assembler: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변환된 어셈블리어를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기계어 명령으로 변환해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file(.obj)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기계어로 된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연결할 수 있는 정보와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담고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ELF(Executable)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Relocation: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reference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Resolution: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동일한 이름의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사용할 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전단부와 후단부로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language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분석해 중간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어휘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코드 생성의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 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(intermediate)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번역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Cross Compiler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수행되고 있는 기계에 대한 기계어로 번역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기계어로 번역하는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 받아 목적 언어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 명령으로 변환하지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실행해서 결과를 출력해주는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program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D39A6D-A66D-EE15-4184-E6D9465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261" y="2579442"/>
            <a:ext cx="3702891" cy="3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61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7104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Symbol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단위로 자기 자신의 주소를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name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 이름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종료까지 존재하며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묶어 보관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전역 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 변수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언제든지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파일에서 참조되고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저장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address, code,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참조하고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묶어 연결하고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소스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공유해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Object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Relocatable Object File: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했을 때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위한 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Executable Object File: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연결시켜 생성한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load, 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실행될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Shared Object File: relocatable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context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연결할 수 잇는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E5E20F-80A2-4476-F966-1DA6EDC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4128898"/>
            <a:ext cx="4168775" cy="2504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A932B-2179-6148-8661-2EEC5F9E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18" y="4348148"/>
            <a:ext cx="5789796" cy="22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2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ELF(Executable and Linkable File Format)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가지면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정보를 쉽게 읽어올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(Linux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Executable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ELF(Linking View, Execution View)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Section &amp;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Section: Target 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쉽도록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자세하게 분류해 놓은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Segment: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크기가 서로 다른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나누는 방식을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기법이라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용도와 크기에 따라 나누는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segment(code segment), data segment, symbol table &amp; symbol info, debug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Text Segment(Code Segment)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ELF Header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Zero offset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Signiture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“7F 45 4C 46”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정보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program entry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이전 먼저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section(main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초기화를 진행하는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공간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.text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기계어로 변환된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Read-only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switch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37279-09A9-E1F1-C866-8C6D4D3A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2842"/>
              </p:ext>
            </p:extLst>
          </p:nvPr>
        </p:nvGraphicFramePr>
        <p:xfrm>
          <a:off x="2735892" y="1527024"/>
          <a:ext cx="51295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7AB1C-AC78-62FC-C843-70C6BEDD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62709"/>
              </p:ext>
            </p:extLst>
          </p:nvPr>
        </p:nvGraphicFramePr>
        <p:xfrm>
          <a:off x="2735892" y="1962607"/>
          <a:ext cx="52914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DEFA-99C4-A374-1523-2E35F5079BED}"/>
              </a:ext>
            </a:extLst>
          </p:cNvPr>
          <p:cNvSpPr txBox="1"/>
          <p:nvPr/>
        </p:nvSpPr>
        <p:spPr>
          <a:xfrm>
            <a:off x="1035025" y="1620111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Linking View 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0B955-663E-53AB-AA4C-A65C19942C8C}"/>
              </a:ext>
            </a:extLst>
          </p:cNvPr>
          <p:cNvSpPr txBox="1"/>
          <p:nvPr/>
        </p:nvSpPr>
        <p:spPr>
          <a:xfrm>
            <a:off x="1035025" y="2055694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Execution View &gt;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8D799-08A1-3C3F-DA42-F3AE9AB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372" y="3427102"/>
            <a:ext cx="3959190" cy="268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BB8862-C11C-4503-5323-16B3A9A7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77"/>
          <a:stretch/>
        </p:blipFill>
        <p:spPr>
          <a:xfrm>
            <a:off x="4192076" y="3427102"/>
            <a:ext cx="2379086" cy="882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2AAE6-176B-5792-5832-DAF1453C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660" y="4051690"/>
            <a:ext cx="2646374" cy="213544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F8B042-EA6B-1400-EAB3-E1F31D523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156" y="4279299"/>
            <a:ext cx="883960" cy="796262"/>
          </a:xfrm>
          <a:prstGeom prst="bentConnector3">
            <a:avLst>
              <a:gd name="adj1" fmla="val 99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7C8CA-8F4C-B505-2032-D827C7FE103F}"/>
              </a:ext>
            </a:extLst>
          </p:cNvPr>
          <p:cNvCxnSpPr>
            <a:cxnSpLocks/>
          </p:cNvCxnSpPr>
          <p:nvPr/>
        </p:nvCxnSpPr>
        <p:spPr>
          <a:xfrm>
            <a:off x="3876040" y="3931920"/>
            <a:ext cx="3160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1596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.data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Symbol Table &amp; Symbol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존재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rel.text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Debug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.debug Section: compiler –g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옵션에 의해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debugging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.line Section: 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기계어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debugger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이 정보 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RW(Read-Write):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설정된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variable(data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ZI(Zero-Initialized):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stack,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할당받는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RO(Read-Only):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수정이 불가능한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 global variable(text,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RAM,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target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것이 효율적인지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초기값을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변수로써 사용하기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수행되는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저장하지 않아도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변하지 않아야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관계없이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유지될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4086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24" y="4850491"/>
            <a:ext cx="4927043" cy="200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50491"/>
            <a:ext cx="3761880" cy="1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Struct of Register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0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Struct of Register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4152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 of Register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/ bit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manipulation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Bashing, Bit Twiddling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 또는 그룹 단위로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제어하거나 구성하는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constant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“#define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b00000000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((unsigned char) 0x00)”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header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field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정의해 사용하는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manipulation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할당된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struct pointer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대입하고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read-only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이기 때문에 모든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때마다 원본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original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동기화되도록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DC4DFE7-D42D-890D-288B-981C22AC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86" y="2568915"/>
            <a:ext cx="7094220" cy="14314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E9E5A8-35A3-FBCB-1B76-325AFF2E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64643"/>
              </p:ext>
            </p:extLst>
          </p:nvPr>
        </p:nvGraphicFramePr>
        <p:xfrm>
          <a:off x="2908324" y="3812589"/>
          <a:ext cx="19275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5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union{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raw_u16;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a :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b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c : 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d :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}field;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}Control;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short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*device = 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register_address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0x0F;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7986B99-E91E-717A-0489-E8982ECD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7544" y="2735377"/>
            <a:ext cx="4098356" cy="33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Design of Device Driver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09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Design of Device Driver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508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Design of Device Driver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peripheral driver, External device driver – I2C,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연결됨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Polling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외부장치를 주기적 검사하여 정보 송수신 준비가 되었는지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(flag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기능만 수행해 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polling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차단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 후 원하는 결과를 얻을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종료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monitoring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상호작용할 시기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준비를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해당 위치로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I/O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회복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받으면 안되는 주요 명령 시퀀스를 위한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register, state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handler routine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interrupt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 조사하고 필요한 작업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저장한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이전 상태로 복구하는 명령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구동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Event-driven: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Interrupt-driven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 설계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 변수를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volatile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 순위가 높은 항목 먼저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DMA-driven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중 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PIO(Programmed I/O):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반복적 검사하면서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옮기는 입출력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ack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원하는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 word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request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끝나면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구동해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이동하는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작업 수행하도록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MCU,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대역폭이 제한된 외부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채널용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(polling-low, interrupt, DMA – medium),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 &lt; interrupt &lt; DMA)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AD10CEE-0C90-958F-91F7-9B1E6659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292" y="1355100"/>
            <a:ext cx="4245861" cy="15584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CD278-D6D1-45BF-19A1-BF7DFB094D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3748" y="3429389"/>
            <a:ext cx="2930828" cy="20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API vs HAL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API vs HAL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47086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57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vs HAL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HAL(Hardware Abstraction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작업을 수행하는지에 대한 지식이 없어도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독립적으로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API(Application Programming Interface)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작성을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I/O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advanced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독립적으로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interface, app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상관없이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개발에서 서로 다른 기능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level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위치하고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USB, Ethernet, 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middleware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wrapper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 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 driver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아래의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계층을 교체하고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교체할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개발하는데 도움을 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toolkit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real-time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shared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HAL, 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개발 주기가 빨라지고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증가시켜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안정성 향상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CD38A73-194E-C209-78D0-61C28BD7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80" y="1154153"/>
            <a:ext cx="4791177" cy="17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Thread vs Task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2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Thread vs Task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3321"/>
              </p:ext>
            </p:extLst>
          </p:nvPr>
        </p:nvGraphicFramePr>
        <p:xfrm>
          <a:off x="83626" y="868118"/>
          <a:ext cx="11974527" cy="4544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544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vs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특정 기능을 수행하기 위한 작업의 일부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일부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우선순위를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자체를 말하기도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내에서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구성단위인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특정 기능과 목적을 가지는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scheduler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C13561-C273-A584-0B95-1553AB4664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0779" y="1025531"/>
            <a:ext cx="5949324" cy="1786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989029-2F1D-82C8-C8EA-49CB1EEC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97" y="2658275"/>
            <a:ext cx="4290083" cy="25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Callback Function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35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Callback Function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40648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driver/user-defined library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만드는데 중요한 개념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계층에서 선언되어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계층이 호출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 prototype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계층은 상위 계층으로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Execution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library/module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GPIO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특정 기능에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수행될 때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기능이 실행되야 하는지 하위 계층에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registration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가능하도록 설계된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Callback register 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전달되고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임시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구현하고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library/module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등록하는 초기화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실행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역참조하고 실행됨으로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F91A31-50C4-4656-D267-C8B61C62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455" y="4247494"/>
            <a:ext cx="3986212" cy="2420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3F28AB-DEE1-67C5-C45F-8BD6C970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4318" y="4366088"/>
            <a:ext cx="4913854" cy="17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Booting Process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03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Booting Process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082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toolchain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추상화를 통해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신경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시 바로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후 인가 전압이 안정화되면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명령을 찾을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flash memory map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특별한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load(flash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가장 먼저 수행하는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memory(ROM)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(linker filer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지정된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복사하는 이유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으로의 접근속도가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더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call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위치를 알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register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명령이 있을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Copy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값으로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복사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명시적 초기화되지 않거나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배치되는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환경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copy down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peripheral wakeup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30C763-21D6-9D9F-4CC9-66487F3B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0511" y="1043499"/>
            <a:ext cx="2677630" cy="1362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63F31-4CB5-D402-42F3-D76B0C7A6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247" y="2501188"/>
            <a:ext cx="2527894" cy="1362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7DD34C-7299-663C-E9B8-1B77E31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4333" y="4384309"/>
            <a:ext cx="6456289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ADC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95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931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ADC(Analog Digital Converter)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변환하는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margin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두기 때문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Error correction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및 교정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변환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Sample and Hold(S/H)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 amplifier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buffer amplifier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충방전을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양단 전압이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비슷하게 만듦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(Sample)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비슷해 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충전된 전하를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일정시간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level, sampling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나누어진 일정한 간격으로 값을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근사화하는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양자화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(Quantization)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(encoding)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Flash ADC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사전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여러 개의 기준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기준 전압보다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변환되어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변환하기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회로가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가장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차지하는 크기와 소비전력이 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분해능은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한계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Up-Down Counting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Tracking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초기에는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Successive Approximation Converter(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 근사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DAC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일치되도록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순서대로 비교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기준 전압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SAR bit = 3,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5/2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0.625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시작되면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전압과 기준 전압 비교하여 입력 전압이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입력전압이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반복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converter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913DF4-8A75-11D4-0E47-EB3981D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510"/>
          <a:stretch/>
        </p:blipFill>
        <p:spPr>
          <a:xfrm>
            <a:off x="9510245" y="1424539"/>
            <a:ext cx="2341874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11D31-045E-4787-4BB8-ED983739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39"/>
          <a:stretch/>
        </p:blipFill>
        <p:spPr>
          <a:xfrm>
            <a:off x="8258688" y="2694069"/>
            <a:ext cx="2503114" cy="16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B40C81-9B46-BFA4-D61C-7940D49FF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336"/>
          <a:stretch/>
        </p:blipFill>
        <p:spPr>
          <a:xfrm>
            <a:off x="7389462" y="4311218"/>
            <a:ext cx="2545791" cy="132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D8F26-FFDA-ECED-7F2A-EB214BF6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5253" y="4559515"/>
            <a:ext cx="2039201" cy="1128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7000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감쇠를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Moving Average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신호는 고주파 영역이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smoothing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pass filter /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Reduction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보유하다가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보낸 이후 이전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버리고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받아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Weighted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한정된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= (n1*w1+n2*w2+n3*w3) / (w1+w2+w3) [n: input, w: weight]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붙은 상태로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더 많은 고주파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계산량이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증가하는 문제를 해결하기 위해 고안된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재귀적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계속 영향을 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무한대의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filter,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구현 방법은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종속적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정수형 만으로 구현될 수 있어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저전력 저비용 장치에서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floating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처리할 수 있는 고성능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16E3A-DFF9-8FC5-C752-53F0AC68FC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904" y="1115587"/>
            <a:ext cx="3087013" cy="122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6609B-E735-D80C-D3C5-CC55FBA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8113" y="3045497"/>
            <a:ext cx="3087013" cy="1117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DDBEE-CCEB-CF70-FBE8-23729E914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71" y="4513726"/>
            <a:ext cx="2744455" cy="219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41909-5C1E-1AAD-3FB3-A89B622F0D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394" y="1731340"/>
            <a:ext cx="4368510" cy="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SW Architecture Pattern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19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33240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따른 구성요소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 간 통신하는 방식들을 그림으로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원칙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business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요구사항을 구현하기 위한 다양한 이해관계자들의 판단 결과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유지보수성 등 고려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계층화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(Layered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계층으로 쌓인 일반적인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pattern(n-layered architecture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나눌 수 있는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수준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계층으로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입력되고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중간 계층을 통과해 가장 안쪽에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 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- 4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(Presentation, Application, Database 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Presentation Layer: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계층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Application Layer: 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목적 기능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Business Logic Layer: 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Database Layer: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검색을 위한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E-Commerce web, cloud hosting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Java 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Layered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전달하는 역할을 수행할 수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양이 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클라이언트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서버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기다리다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Stateful, Stateless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Stateful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부터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 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Session)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 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e-mail,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문서 공유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Authorized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service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가능하여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session,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 프롬프트 실행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platform/code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유지관리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많으면 서버 과부하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마스터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슬레이브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(Master-Slave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작업 분산하고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최종 결과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병렬로 작동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수신하고 동작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영향주지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multi-threading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fail-operational system(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정상적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time/ reboot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EFD917F-8163-DDDB-FFF8-A84A9C73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2096" y="1927654"/>
            <a:ext cx="3142465" cy="1639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86FF6-EEBC-934D-2977-6B7E3EA0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6559" y="3566905"/>
            <a:ext cx="2458002" cy="1112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5349F9-A34A-1BCA-9461-FF76BB6F1C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-1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309" y="4984879"/>
            <a:ext cx="2487589" cy="10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1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9755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(Pipe-Filter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작업을 수행할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나눠 별도로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작업 과정은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처리하는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buffering /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목적으로 사용될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pipe-filter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 read, syntax analysis, code generation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반복적 단계를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쉽게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입력된 경우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처리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작업을 다시 예약하고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할당하므로 탄력적 모델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reliable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미사용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브로커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(Broker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분리된 구성요소들로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수 있지만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client, server,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bridge, proxy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세부정보를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request/respond(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다시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Apache ActiveMQ, RabbitMQ, IBM MQ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broker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사용하기에 개발 제약사향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환경에서 객체 지향 기술 사용하는데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피터 투 피터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(Peer-to-Peer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참여자 모두 동일한 권한을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기능을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client/server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참여자 증가할수록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file share system, bitcoin, cryptocurrency network, Spotify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P2P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분산돼 안전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A18F214-CFB8-2E14-ADEF-58461CAD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554" y="4680262"/>
            <a:ext cx="2280584" cy="1627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2E124F-73D5-5433-B048-76C40CA4C0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46" y="1816510"/>
            <a:ext cx="2799543" cy="1721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64297-7794-3CAF-5ECD-9074B770AA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8232" y="1048209"/>
            <a:ext cx="4102614" cy="9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5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0425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(Event-Bus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이벤트가 발생해 처리할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Event Source, Event Listener, Channel,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publish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listener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subscribe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각기 다른 기능을 수행하기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중앙에서 적절한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개발자가 복잡성 처리하는데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기능에는 새로운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android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event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장애에 대한 대체 옵션을 제공해야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MVC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(Model-View-Controller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대화형 애플리케이션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(Interactive App)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model, view, processing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trigger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call,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분리해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높임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Spring, Rails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web framework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개발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블랙보드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(Blackboard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등장한 임시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결정가능한 해결전략이 알려지지 않은 문제를 해결할 때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개발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성숙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Blackboard: 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Knowledge Source: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표현을 가진 특수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Control Component: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knowledge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matching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문제 해결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개발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통신이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수행되어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병렬처리 할 수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2B94C6-F0D8-2EA4-45EC-D8C00DFA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1163" y="4564268"/>
            <a:ext cx="3546403" cy="2133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D90016-C52C-C8DC-6604-D7FE9435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8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6694" y="2431259"/>
            <a:ext cx="3312602" cy="2133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94D7E-124D-C609-5BB8-73BB11587E5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3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892" y="891072"/>
            <a:ext cx="2891305" cy="14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45141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인터프리터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(Interpreter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언어로 작성된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해석하는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설계할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S/W code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표현식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문법을 처리하는 방법을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언어의 각 기호에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해석을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평가하기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문장 해석이 가능하도록 언어에 대한 문법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protocol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of Architecture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67D8E-4651-0998-733D-E1B342B5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97134"/>
              </p:ext>
            </p:extLst>
          </p:nvPr>
        </p:nvGraphicFramePr>
        <p:xfrm>
          <a:off x="420052" y="2861442"/>
          <a:ext cx="11351895" cy="362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924777908"/>
                    </a:ext>
                  </a:extLst>
                </a:gridCol>
                <a:gridCol w="971867">
                  <a:extLst>
                    <a:ext uri="{9D8B030D-6E8A-4147-A177-3AD203B41FA5}">
                      <a16:colId xmlns:a16="http://schemas.microsoft.com/office/drawing/2014/main" val="4173012953"/>
                    </a:ext>
                  </a:extLst>
                </a:gridCol>
                <a:gridCol w="4329430">
                  <a:extLst>
                    <a:ext uri="{9D8B030D-6E8A-4147-A177-3AD203B41FA5}">
                      <a16:colId xmlns:a16="http://schemas.microsoft.com/office/drawing/2014/main" val="1367077162"/>
                    </a:ext>
                  </a:extLst>
                </a:gridCol>
                <a:gridCol w="5683568">
                  <a:extLst>
                    <a:ext uri="{9D8B030D-6E8A-4147-A177-3AD203B41FA5}">
                      <a16:colId xmlns:a16="http://schemas.microsoft.com/office/drawing/2014/main" val="4208749093"/>
                    </a:ext>
                  </a:extLst>
                </a:gridCol>
              </a:tblGrid>
              <a:tr h="1852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Architecture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Pros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Cons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982808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다른 상위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표준화 및 표준 정의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영향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광범위 적용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불필요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56082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Client-Server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요청할 수 있는 일련의 서비스를 모델링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요청은 서버에서 별로의 쓰레드로 처리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프로세스간 통신은 서로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서로 다르게 표현돼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24965"/>
                  </a:ext>
                </a:extLst>
              </a:tr>
              <a:tr h="38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Master-Slave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서비스 실행은 각기 다른 구현체를 가진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에게 전파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독립적이므로 공유 상태 없음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latency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문제 발생할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분리 가능한 문제에만 적용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263671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Pipe-Filter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동시성 처리를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system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확장성 좋음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I/O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stream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수신 시 연산 수행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filter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재사용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재구성을 통해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pipeline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구축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slowest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효율성 제한될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816303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Broker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동적 변경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재할당 가능하고 배포를 투명하게 만듦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표현에 대한 표준화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446677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Peer-to-Peer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탈중앙화된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컴퓨팅 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장애에 매우 강함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resource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및 연산 성능면에서 확장성 뛰어남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품질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보안에 대한 보장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개수에 따라 성능 좌우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988602"/>
                  </a:ext>
                </a:extLst>
              </a:tr>
              <a:tr h="27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Event-Bus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publisher,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subscriber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고도로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분산화된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효과적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message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 bus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통해 전달되면 확장성 문제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18125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MVC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대해 여러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생성 가능하고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연결 및 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복잡성 증가하고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불필요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많이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4113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Blackboard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new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data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구조 확장 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영향을 받아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공간 구조 변경이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동기화 및 접근 제어가 필요할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70425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Interpreter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설계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program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교체가 쉬워 유연성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인터프리터 언어는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compile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언어보다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34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74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37912</TotalTime>
  <Words>24740</Words>
  <Application>Microsoft Office PowerPoint</Application>
  <PresentationFormat>와이드스크린</PresentationFormat>
  <Paragraphs>2151</Paragraphs>
  <Slides>117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3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1197</cp:revision>
  <dcterms:created xsi:type="dcterms:W3CDTF">2023-11-29T11:04:36Z</dcterms:created>
  <dcterms:modified xsi:type="dcterms:W3CDTF">2024-05-12T16:42:49Z</dcterms:modified>
</cp:coreProperties>
</file>